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1B5"/>
    <a:srgbClr val="BCE389"/>
    <a:srgbClr val="4F81BD"/>
    <a:srgbClr val="DEF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20" d="100"/>
          <a:sy n="220" d="100"/>
        </p:scale>
        <p:origin x="1152" y="-90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990"/>
            <a:ext cx="6806565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qcf.eu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hyperlink" Target="mailto:info@aqcf.eu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ue des éclaboussures d'eau">
            <a:extLst>
              <a:ext uri="{FF2B5EF4-FFF2-40B4-BE49-F238E27FC236}">
                <a16:creationId xmlns:a16="http://schemas.microsoft.com/office/drawing/2014/main" id="{772A8BDD-EA4F-8C80-910D-592F6DD84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15" t="28757"/>
          <a:stretch/>
        </p:blipFill>
        <p:spPr bwMode="auto">
          <a:xfrm>
            <a:off x="5828908" y="7083830"/>
            <a:ext cx="1285466" cy="337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12">
            <a:extLst>
              <a:ext uri="{FF2B5EF4-FFF2-40B4-BE49-F238E27FC236}">
                <a16:creationId xmlns:a16="http://schemas.microsoft.com/office/drawing/2014/main" id="{1D8746C0-83D1-05C5-25FF-5AD67B829669}"/>
              </a:ext>
            </a:extLst>
          </p:cNvPr>
          <p:cNvSpPr txBox="1"/>
          <p:nvPr/>
        </p:nvSpPr>
        <p:spPr>
          <a:xfrm>
            <a:off x="743301" y="263763"/>
            <a:ext cx="87121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solidFill>
                  <a:srgbClr val="0000FF"/>
                </a:solidFill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www.aqcf.eu</a:t>
            </a:r>
            <a:r>
              <a:rPr sz="1100" u="sng" spc="5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sz="1100" dirty="0">
              <a:solidFill>
                <a:schemeClr val="tx1"/>
              </a:solidFill>
              <a:latin typeface="Lato"/>
              <a:cs typeface="Lato"/>
            </a:endParaRP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2F10393F-9803-DBC6-61D4-602DADB0D1C8}"/>
              </a:ext>
            </a:extLst>
          </p:cNvPr>
          <p:cNvSpPr txBox="1">
            <a:spLocks/>
          </p:cNvSpPr>
          <p:nvPr/>
        </p:nvSpPr>
        <p:spPr>
          <a:xfrm>
            <a:off x="-1622206" y="786087"/>
            <a:ext cx="108009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PRÉVENTION  DU  RISQUE  LEGIONELLES DANS  L’EAU</a:t>
            </a:r>
            <a:endParaRPr lang="fr-FR" sz="2000" b="1" spc="-1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Image 7" descr="Une image contenant Graphique, graphisme, dessin humoristique, Police&#10;&#10;Description générée automatiquement">
            <a:extLst>
              <a:ext uri="{FF2B5EF4-FFF2-40B4-BE49-F238E27FC236}">
                <a16:creationId xmlns:a16="http://schemas.microsoft.com/office/drawing/2014/main" id="{C2596550-BFAD-1B14-1300-8C39E7CC24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50" y="75927"/>
            <a:ext cx="1588264" cy="557773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AC9CF85-146A-E2F5-4340-691C060BFF72}"/>
              </a:ext>
            </a:extLst>
          </p:cNvPr>
          <p:cNvCxnSpPr>
            <a:cxnSpLocks/>
          </p:cNvCxnSpPr>
          <p:nvPr/>
        </p:nvCxnSpPr>
        <p:spPr>
          <a:xfrm>
            <a:off x="539750" y="1305211"/>
            <a:ext cx="6477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ject 22">
            <a:extLst>
              <a:ext uri="{FF2B5EF4-FFF2-40B4-BE49-F238E27FC236}">
                <a16:creationId xmlns:a16="http://schemas.microsoft.com/office/drawing/2014/main" id="{6F0E9225-6146-0864-E1C6-F96F943EF773}"/>
              </a:ext>
            </a:extLst>
          </p:cNvPr>
          <p:cNvSpPr txBox="1"/>
          <p:nvPr/>
        </p:nvSpPr>
        <p:spPr>
          <a:xfrm>
            <a:off x="539751" y="1491566"/>
            <a:ext cx="6477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700" b="1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/>
              </a:rPr>
              <a:t>Explications relatives à la mise en œuvre de l’arrêté du 1er février 2010</a:t>
            </a:r>
          </a:p>
        </p:txBody>
      </p:sp>
      <p:sp>
        <p:nvSpPr>
          <p:cNvPr id="15" name="object 22">
            <a:extLst>
              <a:ext uri="{FF2B5EF4-FFF2-40B4-BE49-F238E27FC236}">
                <a16:creationId xmlns:a16="http://schemas.microsoft.com/office/drawing/2014/main" id="{82554CAC-9A1E-82F7-DE54-495C8724D4CE}"/>
              </a:ext>
            </a:extLst>
          </p:cNvPr>
          <p:cNvSpPr txBox="1"/>
          <p:nvPr/>
        </p:nvSpPr>
        <p:spPr>
          <a:xfrm>
            <a:off x="539750" y="2068461"/>
            <a:ext cx="6477000" cy="57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3599"/>
              </a:lnSpc>
              <a:spcBef>
                <a:spcPts val="615"/>
              </a:spcBef>
            </a:pP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L’arrêté du 1er février 2010 fixe les prescriptions techniques applicables aux installations collectives de production, de stockage et de distribution d’eau chaude sanitaire qui alimentent les établissements recevant du public. </a:t>
            </a:r>
          </a:p>
        </p:txBody>
      </p:sp>
      <p:sp>
        <p:nvSpPr>
          <p:cNvPr id="16" name="object 22">
            <a:extLst>
              <a:ext uri="{FF2B5EF4-FFF2-40B4-BE49-F238E27FC236}">
                <a16:creationId xmlns:a16="http://schemas.microsoft.com/office/drawing/2014/main" id="{99C9AAE4-3EB8-EF37-215A-CCBE41D8979A}"/>
              </a:ext>
            </a:extLst>
          </p:cNvPr>
          <p:cNvSpPr txBox="1"/>
          <p:nvPr/>
        </p:nvSpPr>
        <p:spPr>
          <a:xfrm>
            <a:off x="539750" y="4285483"/>
            <a:ext cx="3698658" cy="28058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130"/>
              </a:spcBef>
            </a:pP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Vous devez effectuer des </a:t>
            </a:r>
            <a:r>
              <a:rPr lang="fr-FR" sz="11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analyses de légionelles sur chaque réseau d’eau</a:t>
            </a: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 de votre établissement pour </a:t>
            </a:r>
            <a:r>
              <a:rPr lang="fr-FR" sz="11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vérifier l’efficacité des mesures préventives </a:t>
            </a: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mises en œuvre. </a:t>
            </a:r>
            <a:r>
              <a:rPr lang="fr-FR" sz="11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Trois prélèvements minimums</a:t>
            </a: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 devront être effectués </a:t>
            </a:r>
            <a:r>
              <a:rPr lang="fr-FR" sz="11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une fois par an </a:t>
            </a: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à des points différents de votre réseau.</a:t>
            </a:r>
          </a:p>
          <a:p>
            <a:pPr marL="12700" algn="just">
              <a:spcBef>
                <a:spcPts val="1130"/>
              </a:spcBef>
            </a:pP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Vous devez </a:t>
            </a:r>
            <a:r>
              <a:rPr lang="fr-FR" sz="11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relever au moins une fois par mois les températures de l’eau froide et de l’eau chaude </a:t>
            </a: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et les notifier dans votre carnet sanitaire.</a:t>
            </a:r>
          </a:p>
          <a:p>
            <a:pPr marL="12700" algn="just">
              <a:spcBef>
                <a:spcPts val="1130"/>
              </a:spcBef>
            </a:pP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Ce carnet vous permettra de centraliser les informations et d’assurer un suivi  en traçant toutes les interventions réalisées sur votre installation (carnet d’entretien, relevé de température, rapport d’analyses). </a:t>
            </a:r>
          </a:p>
          <a:p>
            <a:pPr marL="12700" algn="just">
              <a:spcBef>
                <a:spcPts val="1130"/>
              </a:spcBef>
            </a:pPr>
            <a:r>
              <a:rPr lang="fr-FR" sz="110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Ce carnet est à présenter aux autorités lors des inspections. </a:t>
            </a:r>
          </a:p>
        </p:txBody>
      </p:sp>
      <p:sp>
        <p:nvSpPr>
          <p:cNvPr id="17" name="object 22">
            <a:extLst>
              <a:ext uri="{FF2B5EF4-FFF2-40B4-BE49-F238E27FC236}">
                <a16:creationId xmlns:a16="http://schemas.microsoft.com/office/drawing/2014/main" id="{8BFD5708-AF1A-F2A5-CED6-48DC41A3CE34}"/>
              </a:ext>
            </a:extLst>
          </p:cNvPr>
          <p:cNvSpPr txBox="1"/>
          <p:nvPr/>
        </p:nvSpPr>
        <p:spPr>
          <a:xfrm>
            <a:off x="539750" y="3809048"/>
            <a:ext cx="3855504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fr-FR" sz="1700" b="1" dirty="0">
                <a:solidFill>
                  <a:srgbClr val="FF313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/>
              </a:rPr>
              <a:t>Rappel des obligations réglementaires</a:t>
            </a:r>
          </a:p>
        </p:txBody>
      </p:sp>
      <p:sp>
        <p:nvSpPr>
          <p:cNvPr id="20" name="object 22">
            <a:extLst>
              <a:ext uri="{FF2B5EF4-FFF2-40B4-BE49-F238E27FC236}">
                <a16:creationId xmlns:a16="http://schemas.microsoft.com/office/drawing/2014/main" id="{581380A0-C95F-2425-65F6-A10F6F771125}"/>
              </a:ext>
            </a:extLst>
          </p:cNvPr>
          <p:cNvSpPr txBox="1"/>
          <p:nvPr/>
        </p:nvSpPr>
        <p:spPr>
          <a:xfrm>
            <a:off x="539750" y="7293380"/>
            <a:ext cx="3543300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fr-FR" sz="1700" b="1" dirty="0">
                <a:solidFill>
                  <a:srgbClr val="FF313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/>
              </a:rPr>
              <a:t>Nos solutions</a:t>
            </a: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4EA13F21-3E5E-A8E4-F754-9DD9CC2960F2}"/>
              </a:ext>
            </a:extLst>
          </p:cNvPr>
          <p:cNvSpPr txBox="1"/>
          <p:nvPr/>
        </p:nvSpPr>
        <p:spPr>
          <a:xfrm>
            <a:off x="539750" y="7672709"/>
            <a:ext cx="3625038" cy="1507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ü"/>
            </a:pPr>
            <a:r>
              <a:rPr lang="fr-FR" sz="1100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 Prélèvements et analyses d’eaux pour la recherche de légionelles </a:t>
            </a:r>
          </a:p>
          <a:p>
            <a:pPr algn="just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ü"/>
            </a:pPr>
            <a:r>
              <a:rPr lang="fr-FR" sz="1100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 La mise en place et la rédaction de votre carnet sanitaire </a:t>
            </a:r>
          </a:p>
          <a:p>
            <a:pPr algn="just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ü"/>
            </a:pPr>
            <a:r>
              <a:rPr lang="fr-FR" sz="1100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 La mise à disposition de documents d’enregistrement de température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4C4F02-33D7-AB4A-2BC0-81CE57EC76CF}"/>
              </a:ext>
            </a:extLst>
          </p:cNvPr>
          <p:cNvSpPr/>
          <p:nvPr/>
        </p:nvSpPr>
        <p:spPr>
          <a:xfrm>
            <a:off x="7263962" y="1852991"/>
            <a:ext cx="292538" cy="8582996"/>
          </a:xfrm>
          <a:prstGeom prst="rect">
            <a:avLst/>
          </a:prstGeom>
          <a:solidFill>
            <a:srgbClr val="BCE389"/>
          </a:solidFill>
          <a:ln>
            <a:solidFill>
              <a:srgbClr val="BCE3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74628A-D228-63E8-9633-14B374625333}"/>
              </a:ext>
            </a:extLst>
          </p:cNvPr>
          <p:cNvSpPr/>
          <p:nvPr/>
        </p:nvSpPr>
        <p:spPr>
          <a:xfrm>
            <a:off x="4473984" y="2904284"/>
            <a:ext cx="2640390" cy="4198047"/>
          </a:xfrm>
          <a:prstGeom prst="rect">
            <a:avLst/>
          </a:prstGeom>
          <a:solidFill>
            <a:srgbClr val="D9F1B5"/>
          </a:solidFill>
          <a:ln>
            <a:solidFill>
              <a:srgbClr val="D9F1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object 22">
            <a:extLst>
              <a:ext uri="{FF2B5EF4-FFF2-40B4-BE49-F238E27FC236}">
                <a16:creationId xmlns:a16="http://schemas.microsoft.com/office/drawing/2014/main" id="{1BE0C6B5-1F4D-0B5E-F09F-8D7FD68200BC}"/>
              </a:ext>
            </a:extLst>
          </p:cNvPr>
          <p:cNvSpPr txBox="1"/>
          <p:nvPr/>
        </p:nvSpPr>
        <p:spPr>
          <a:xfrm>
            <a:off x="4531132" y="2978793"/>
            <a:ext cx="2789792" cy="40298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ÉTABLISSEMENTS RECEVANT DU 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PUBLIC 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HÔPITAUX 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MAISONS DE RETRAITE 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ÉTABLISSEMENTS 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HÔTELS 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CAMPINGS 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RÉSIDENCES DE TOURISME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PRISONS 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PISCINES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GYMNASES</a:t>
            </a:r>
          </a:p>
          <a:p>
            <a:pPr>
              <a:lnSpc>
                <a:spcPct val="200000"/>
              </a:lnSpc>
            </a:pPr>
            <a:r>
              <a:rPr lang="fr-FR" sz="1100" b="1" i="0" dirty="0">
                <a:solidFill>
                  <a:srgbClr val="000000"/>
                </a:solidFill>
                <a:effectLst/>
                <a:latin typeface="Aptos Black" panose="020B0004020202020204" pitchFamily="34" charset="0"/>
              </a:rPr>
              <a:t>ÉTABLISSEMENTS SCOLAIRES</a:t>
            </a:r>
          </a:p>
        </p:txBody>
      </p:sp>
      <p:sp>
        <p:nvSpPr>
          <p:cNvPr id="2" name="object 22">
            <a:extLst>
              <a:ext uri="{FF2B5EF4-FFF2-40B4-BE49-F238E27FC236}">
                <a16:creationId xmlns:a16="http://schemas.microsoft.com/office/drawing/2014/main" id="{D6194B1F-69DC-44D6-A90D-BF5D5022CDF3}"/>
              </a:ext>
            </a:extLst>
          </p:cNvPr>
          <p:cNvSpPr txBox="1"/>
          <p:nvPr/>
        </p:nvSpPr>
        <p:spPr>
          <a:xfrm>
            <a:off x="539750" y="2726072"/>
            <a:ext cx="3698658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eaLnBrk="0" fontAlgn="base" hangingPunct="0">
              <a:spcBef>
                <a:spcPct val="0"/>
              </a:spcBef>
            </a:pPr>
            <a:r>
              <a:rPr lang="fr-FR" sz="1100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Les professionnels doivent mettre en œuvre une </a:t>
            </a:r>
            <a:r>
              <a:rPr lang="fr-FR" sz="1100" b="1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surveillance de leurs installations</a:t>
            </a:r>
            <a:r>
              <a:rPr lang="fr-FR" sz="1100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. Cette surveillance repose sur des </a:t>
            </a:r>
            <a:r>
              <a:rPr lang="fr-FR" sz="1100" b="1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mesures de la température de l’eau </a:t>
            </a:r>
            <a:r>
              <a:rPr lang="fr-FR" sz="1100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et des </a:t>
            </a:r>
            <a:r>
              <a:rPr lang="fr-FR" sz="1100" b="1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Arial" pitchFamily="34" charset="0"/>
              </a:rPr>
              <a:t>campagnes d’analyses de légionelles dans chacun des réseaux d’eau chaude sanitaire de leur établissement.</a:t>
            </a:r>
            <a:endParaRPr kumimoji="0" lang="fr-FR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 Light" panose="020B0502040204020203" pitchFamily="34" charset="-122"/>
              <a:ea typeface="Microsoft YaHei Light" panose="020B0502040204020203" pitchFamily="34" charset="-122"/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9BD049-48E7-1EB3-8272-FE9970CA52DB}"/>
              </a:ext>
            </a:extLst>
          </p:cNvPr>
          <p:cNvSpPr>
            <a:spLocks/>
          </p:cNvSpPr>
          <p:nvPr/>
        </p:nvSpPr>
        <p:spPr>
          <a:xfrm>
            <a:off x="-47832" y="9544452"/>
            <a:ext cx="2476488" cy="914400"/>
          </a:xfrm>
          <a:prstGeom prst="rect">
            <a:avLst/>
          </a:prstGeom>
          <a:solidFill>
            <a:srgbClr val="DEF3BF"/>
          </a:solidFill>
          <a:ln>
            <a:solidFill>
              <a:srgbClr val="DEF3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bject 27">
            <a:extLst>
              <a:ext uri="{FF2B5EF4-FFF2-40B4-BE49-F238E27FC236}">
                <a16:creationId xmlns:a16="http://schemas.microsoft.com/office/drawing/2014/main" id="{95DB718B-92DE-9904-82CA-AB1AA70086B7}"/>
              </a:ext>
            </a:extLst>
          </p:cNvPr>
          <p:cNvSpPr txBox="1"/>
          <p:nvPr/>
        </p:nvSpPr>
        <p:spPr>
          <a:xfrm>
            <a:off x="931105" y="9617075"/>
            <a:ext cx="1222375" cy="615553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800"/>
              </a:spcBef>
            </a:pPr>
            <a:r>
              <a:rPr sz="1100" spc="-3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Tel</a:t>
            </a:r>
            <a:r>
              <a:rPr sz="1100" spc="-75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 </a:t>
            </a:r>
            <a:r>
              <a:rPr sz="1100" spc="-245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:</a:t>
            </a:r>
            <a:r>
              <a:rPr sz="1100" spc="-7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 </a:t>
            </a:r>
            <a:r>
              <a:rPr sz="1100" spc="-45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</a:rPr>
              <a:t>03.44.52.15.46</a:t>
            </a:r>
            <a:endParaRPr sz="11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100" spc="-10" dirty="0">
                <a:latin typeface="Microsoft YaHei Light" panose="020B0502040204020203" pitchFamily="34" charset="-122"/>
                <a:ea typeface="Microsoft YaHei Light" panose="020B0502040204020203" pitchFamily="34" charset="-122"/>
                <a:cs typeface="Verdana"/>
                <a:hlinkClick r:id="rId5"/>
              </a:rPr>
              <a:t>info@aqcf.eu</a:t>
            </a:r>
            <a:endParaRPr sz="1100" dirty="0">
              <a:latin typeface="Microsoft YaHei Light" panose="020B0502040204020203" pitchFamily="34" charset="-122"/>
              <a:ea typeface="Microsoft YaHei Light" panose="020B0502040204020203" pitchFamily="34" charset="-122"/>
              <a:cs typeface="Verdana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69CE60-30B5-B45E-8818-99DC0D6621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63" t="-8368"/>
          <a:stretch/>
        </p:blipFill>
        <p:spPr>
          <a:xfrm>
            <a:off x="582097" y="10023285"/>
            <a:ext cx="259075" cy="2410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D47A2A-068E-CC24-A9E2-9435714B1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365" y="9731380"/>
            <a:ext cx="254653" cy="241092"/>
          </a:xfrm>
          <a:prstGeom prst="rect">
            <a:avLst/>
          </a:prstGeom>
        </p:spPr>
      </p:pic>
      <p:pic>
        <p:nvPicPr>
          <p:cNvPr id="3" name="Picture 2" descr="Vue des éclaboussures d'eau">
            <a:extLst>
              <a:ext uri="{FF2B5EF4-FFF2-40B4-BE49-F238E27FC236}">
                <a16:creationId xmlns:a16="http://schemas.microsoft.com/office/drawing/2014/main" id="{31648A1E-C7F7-B021-58FD-56361A2D72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57" r="51315"/>
          <a:stretch/>
        </p:blipFill>
        <p:spPr bwMode="auto">
          <a:xfrm>
            <a:off x="4473984" y="7103942"/>
            <a:ext cx="1285466" cy="335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273</Words>
  <Application>Microsoft Office PowerPoint</Application>
  <PresentationFormat>Personnalisé</PresentationFormat>
  <Paragraphs>28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Microsoft YaHei Light</vt:lpstr>
      <vt:lpstr>Aptos Black</vt:lpstr>
      <vt:lpstr>Arial</vt:lpstr>
      <vt:lpstr>Calibri</vt:lpstr>
      <vt:lpstr>Lato</vt:lpstr>
      <vt:lpstr>Roboto</vt:lpstr>
      <vt:lpstr>Wingdings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Plaquette</dc:title>
  <dc:creator>AQCF</dc:creator>
  <cp:keywords>DAGCrmbNi9o,BAE1yba7a3U</cp:keywords>
  <cp:lastModifiedBy>Agathe ROULLÉ</cp:lastModifiedBy>
  <cp:revision>6</cp:revision>
  <dcterms:created xsi:type="dcterms:W3CDTF">2024-06-04T07:51:18Z</dcterms:created>
  <dcterms:modified xsi:type="dcterms:W3CDTF">2024-06-10T09:00:43Z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2024-06-04T00:00:00Z</vt:filetime>
  </property>
  <property fmtid="{D5CDD505-2E9C-101B-9397-08002B2CF9AE}" pid="3" name="Creator">
    <vt:lpwstr>Canva</vt:lpwstr>
  </property>
  <property fmtid="{D5CDD505-2E9C-101B-9397-08002B2CF9AE}" pid="4" name="LastSaved">
    <vt:filetime>2024-06-04T00:00:00Z</vt:filetime>
  </property>
  <property fmtid="{D5CDD505-2E9C-101B-9397-08002B2CF9AE}" pid="5" name="Producer">
    <vt:lpwstr>3-Heights(TM) PDF Security Shell 4.8.25.2 (http://www.pdf-tools.com)</vt:lpwstr>
  </property>
</Properties>
</file>